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F05020202040302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1906b0d34_0_370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1906b0d34_0_576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ce0724071_0_155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1906b0d34_0_603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ce072407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ce072407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1906b0d34_0_251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ce072407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ce072407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1906b0d34_0_346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1906b0d34_0_167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1906b0d34_0_195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ce07240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8ce07240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ce072407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8ce072407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ce07240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ce07240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1906b0d34_0_223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1906b0d34_0_417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1906b0d34_0_504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A">
  <p:cSld name="TITLE_AND_BODY_2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>
            <a:spLocks noGrp="1"/>
          </p:cNvSpPr>
          <p:nvPr>
            <p:ph type="pic" idx="2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F">
  <p:cSld name="TITLE_AND_BODY_2_1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>
            <a:spLocks noGrp="1"/>
          </p:cNvSpPr>
          <p:nvPr>
            <p:ph type="pic" idx="2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E">
  <p:cSld name="TITLE_AND_BODY_2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H">
  <p:cSld name="TITLE_AND_BODY_2_1_1_1_1_1_1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>
            <a:spLocks noGrp="1"/>
          </p:cNvSpPr>
          <p:nvPr>
            <p:ph type="pic" idx="2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G">
  <p:cSld name="TITLE_AND_BODY_2_1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>
            <a:spLocks noGrp="1"/>
          </p:cNvSpPr>
          <p:nvPr>
            <p:ph type="pic" idx="2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TITLEANDBULLETS_B">
  <p:cSld name="CUSTOM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>
            <a:spLocks noGrp="1"/>
          </p:cNvSpPr>
          <p:nvPr>
            <p:ph type="pic" idx="2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3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4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5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I">
  <p:cSld name="TITLE_AND_BODY_2_1_1_1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>
            <a:spLocks noGrp="1"/>
          </p:cNvSpPr>
          <p:nvPr>
            <p:ph type="pic" idx="2"/>
          </p:nvPr>
        </p:nvSpPr>
        <p:spPr>
          <a:xfrm>
            <a:off x="5545950" y="1519300"/>
            <a:ext cx="3090600" cy="3090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D">
  <p:cSld name="TITLE_AND_BODY_2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>
            <a:spLocks noGrp="1"/>
          </p:cNvSpPr>
          <p:nvPr>
            <p:ph type="pic" idx="2"/>
          </p:nvPr>
        </p:nvSpPr>
        <p:spPr>
          <a:xfrm>
            <a:off x="296299" y="316350"/>
            <a:ext cx="4510800" cy="451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C">
  <p:cSld name="TITLE_AND_BODY_2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>
            <a:spLocks noGrp="1"/>
          </p:cNvSpPr>
          <p:nvPr>
            <p:ph type="pic" idx="2"/>
          </p:nvPr>
        </p:nvSpPr>
        <p:spPr>
          <a:xfrm>
            <a:off x="4298349" y="316350"/>
            <a:ext cx="4510800" cy="451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B">
  <p:cSld name="TITLE_AND_BODY_2_1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>
            <a:spLocks noGrp="1"/>
          </p:cNvSpPr>
          <p:nvPr>
            <p:ph type="pic" idx="2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182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b="1">
                <a:latin typeface="Lato"/>
                <a:ea typeface="Lato"/>
                <a:cs typeface="Lato"/>
                <a:sym typeface="Lato"/>
              </a:rPr>
              <a:t>Project Title : MRI-to-Synthetic CT Brain Scan Translation</a:t>
            </a:r>
            <a:endParaRPr sz="4200" b="1"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507450" y="2158700"/>
            <a:ext cx="4782300" cy="24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Name: Vishal Kumar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Student Code: iitmcs_2406329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Method: Deep Learning for Medical Imaging</a:t>
            </a:r>
            <a:endParaRPr sz="2300"/>
          </a:p>
        </p:txBody>
      </p:sp>
      <p:pic>
        <p:nvPicPr>
          <p:cNvPr id="182" name="Google Shape;182;p2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name="adj" fmla="val 50000"/>
            </a:avLst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latin typeface="Lato"/>
                <a:ea typeface="Lato"/>
                <a:cs typeface="Lato"/>
                <a:sym typeface="Lato"/>
              </a:rPr>
              <a:t>Experiment 5</a:t>
            </a:r>
            <a:r>
              <a:rPr lang="en-GB" b="1">
                <a:latin typeface="Lato"/>
                <a:ea typeface="Lato"/>
                <a:cs typeface="Lato"/>
                <a:sym typeface="Lato"/>
              </a:rPr>
              <a:t> : </a:t>
            </a:r>
            <a:r>
              <a:rPr lang="en-GB" sz="2500" b="1">
                <a:latin typeface="Lato"/>
                <a:ea typeface="Lato"/>
                <a:cs typeface="Lato"/>
                <a:sym typeface="Lato"/>
              </a:rPr>
              <a:t>Charbonnier Test (ε=1e-6)</a:t>
            </a:r>
            <a:endParaRPr sz="3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507450" y="1519300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Goal: To evaluate the Charbonnier loss with a smaller epsilon and a standard training ratio.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Method: We trained for 40 epochs using Charbonnier loss with a very small epsilon (ε=1e-6) and a stable 1:1 G:D ratio.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Key Finding: This experiment was crucial as it established the ideal "Phase 1" for our winning model. It achieved a PSNR of 32.75, SSIM of 0.937, and MAE of 16.31, showing that starting with a stable 1:1 ratio and a sharp, L1-like Charbonnier loss created the perfect foundation for later fine-tuning.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46" name="Google Shape;246;p3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38" y="15193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197825" y="116900"/>
            <a:ext cx="8635800" cy="10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Experiment 6 :  Two-Phase Fine-Tuning   (Winning Model)</a:t>
            </a:r>
            <a:endParaRPr b="1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4361175" y="1177975"/>
            <a:ext cx="4472700" cy="367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 Goal: To combine all previous insights into a definitive strategy to achieve state-of-the-art results with high efficiency.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Method: This was our winning two-phase approach. We started with the stable E5 setup for 40 epochs, then fine-tuned for 38 epochs with an accelerated 2:1 ratio and a smoother loss (ε=1e-4).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Key Finding: This model is the undisputed top performer. It surpassed the baseline in less epochs, achieving the best metrics overall: a PSNR of 35.74, an SSIM of 0.962, and the lowest MAE of 11.49. This proves that a sophisticated, multi-stage fine-tuning strategy is the superior methodology.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52" name="Google Shape;252;p3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177975"/>
            <a:ext cx="4036500" cy="3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230425" y="303175"/>
            <a:ext cx="8469600" cy="45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b="1"/>
              <a:t>sCT  generated by Winning Model (E6) :</a:t>
            </a:r>
            <a:endParaRPr sz="2400" b="1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25" y="810825"/>
            <a:ext cx="8656775" cy="18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25" y="2733600"/>
            <a:ext cx="8656775" cy="22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body" idx="1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75" y="91450"/>
            <a:ext cx="8668425" cy="2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75" y="2331950"/>
            <a:ext cx="8668425" cy="25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Quantitative Results Summary</a:t>
            </a:r>
            <a:endParaRPr b="1"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602475" y="1025100"/>
            <a:ext cx="8034000" cy="35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performance of each experimental configuration on the test set is summarized in the table below. The "Two-Phase Fine-Tuning" experiment emerged as the clear top performer, achieving the best overall results across all key metrics. This optimized model surpassed the strong performance of the fully-trained 81-epoch baseline model. Notably, the baseline model saved at 54 epochs based on validation loss also showed very strong results, confirming the effectiveness of the standard approach when properly validated.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2257025"/>
            <a:ext cx="8034000" cy="27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>
            <a:spLocks noGrp="1"/>
          </p:cNvSpPr>
          <p:nvPr>
            <p:ph type="pic" idx="2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</p:spPr>
      </p:sp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Analysis and Interpretation </a:t>
            </a:r>
            <a:endParaRPr b="1"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/>
              <a:t>The Baseline (E1): A standard 81-epoch Pix2Pix model set a strong performance benchmark with a PSNR of 34.75, but required significant training time.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400"/>
              <a:t>Early Insights: Initial tests showed that an accelerated 3:1 G:D ratio (E3) could speed up early convergence, achieving a respectable PSNR of 33.21 in just 10 epochs.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400"/>
              <a:t>The Key Innovation: The Charbonnier loss proved to be the most critical factor for efficiency, achieving a high PSNR of 33.81 in only 20 epochs—demonstrating a more effective learning signal than the standard L1 loss.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400"/>
              <a:t>The Winning Strategy (E6) : A Two-Phase Fine-Tuning approach became the undisputed top performer.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400"/>
          </a:p>
        </p:txBody>
      </p:sp>
      <p:pic>
        <p:nvPicPr>
          <p:cNvPr id="280" name="Google Shape;280;p3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222025" y="305725"/>
            <a:ext cx="8593500" cy="9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Conclusion &amp; Key Takeaways</a:t>
            </a:r>
            <a:endParaRPr b="1"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183225" y="1195950"/>
            <a:ext cx="5817900" cy="3721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400" b="1"/>
              <a:t>Key Findings </a:t>
            </a:r>
            <a:r>
              <a:rPr lang="en-GB" sz="1400"/>
              <a:t>: A standard Pix2Pix model with L1 loss provides a strong but time-consuming performance benchmark.The Charbonnier loss was the critical factor for efficiency, enabling the model to learn high-fidelity features much faster than the standard L1 loss.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/>
              <a:t>The </a:t>
            </a:r>
            <a:r>
              <a:rPr lang="en-GB" sz="1400" b="1"/>
              <a:t>optimal configuration</a:t>
            </a:r>
            <a:r>
              <a:rPr lang="en-GB" sz="1400"/>
              <a:t> was a two-phase fine-tuning strategy, which achieved a new state-of-the-art result (PSNR of 35.74), surpassing the fully-trained baseline in fewer total epochs.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 b="1"/>
              <a:t>Key Takeaways</a:t>
            </a:r>
            <a:r>
              <a:rPr lang="en-GB" sz="1400"/>
              <a:t> : The project's main contribution is a novel, superior training methodology. A sophisticated, multi-stage training strategy that combines a stable initial phase with an aggressive fine-tuning period is the most effective path to achieving maximum quality and efficiency for this task.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 b="1"/>
              <a:t>Future work</a:t>
            </a:r>
            <a:r>
              <a:rPr lang="en-GB" sz="1400"/>
              <a:t> would be focused on Clinical Validation, Model Optimization and Generalization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400"/>
          </a:p>
        </p:txBody>
      </p:sp>
      <p:pic>
        <p:nvPicPr>
          <p:cNvPr id="286" name="Google Shape;286;p3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0" y="1240900"/>
            <a:ext cx="3006300" cy="349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253350" y="226375"/>
            <a:ext cx="35055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Project Overview</a:t>
            </a:r>
            <a:endParaRPr b="1"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253350" y="935175"/>
            <a:ext cx="3505500" cy="3982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00"/>
              <a:t>The Clinical Problem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Radiotherapy planning for brain tumors currently requires both MRI (for soft tissue detail) and CT (for dose calculation). This dual-scan process is costly, time-consuming, and exposes patients to unnecessary radiation. It also introduces the risk of image registration errors.</a:t>
            </a:r>
            <a:endParaRPr sz="1700"/>
          </a:p>
          <a:p>
            <a:pPr marL="457200" lvl="0" indent="-32035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700"/>
              <a:t>Our Project's Goal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To develop a deep learning model that generates high-fidelity synthetic CT (sCT) scans directly from MRI images. The ultimate aim is to enable a faster, safer, and more efficient "MRI-only" clinical workflow.</a:t>
            </a:r>
            <a:endParaRPr sz="1700"/>
          </a:p>
        </p:txBody>
      </p:sp>
      <p:pic>
        <p:nvPicPr>
          <p:cNvPr id="188" name="Google Shape;188;p2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22" y="226325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4972200" y="404650"/>
            <a:ext cx="3825300" cy="9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Project Introduction</a:t>
            </a:r>
            <a:endParaRPr b="1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5602100" y="1753475"/>
            <a:ext cx="3195600" cy="3163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Addresses logistical burdens in clinical workflows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Synthesizes CT from MRI using deep learning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Utilizes Pix2Pix for image-to-image translation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Optimizes G:D ratio and replacing  reconstruction loss with charbonnier loss</a:t>
            </a:r>
            <a:endParaRPr sz="1600"/>
          </a:p>
        </p:txBody>
      </p:sp>
      <p:pic>
        <p:nvPicPr>
          <p:cNvPr id="194" name="Google Shape;194;p2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5" y="1825025"/>
            <a:ext cx="4690799" cy="30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MRI vs CT Intensity Distribution &amp; Relationship</a:t>
            </a:r>
            <a:endParaRPr b="1"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2" name="Google Shape;202;p26"/>
          <p:cNvSpPr>
            <a:spLocks noGrp="1"/>
          </p:cNvSpPr>
          <p:nvPr>
            <p:ph type="pic" idx="2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</p:spPr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226350"/>
            <a:ext cx="4690800" cy="4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00" y="1598500"/>
            <a:ext cx="3651899" cy="3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5250" y="226400"/>
            <a:ext cx="79524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MRI with CT Boundaries Visualization</a:t>
            </a:r>
            <a:endParaRPr b="1"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r="-27567"/>
          <a:stretch/>
        </p:blipFill>
        <p:spPr>
          <a:xfrm>
            <a:off x="69175" y="1598500"/>
            <a:ext cx="7115550" cy="34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75" y="1598500"/>
            <a:ext cx="3397025" cy="34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204050" y="226400"/>
            <a:ext cx="85935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/>
              <a:t>Modality Contrasts</a:t>
            </a:r>
            <a:endParaRPr sz="2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/>
              <a:t>(Absolute Difference=MRI_slice-CT_slice)</a:t>
            </a:r>
            <a:endParaRPr sz="2700" b="1"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1598500"/>
            <a:ext cx="8593551" cy="33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55975" y="319275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Methods and Experiments</a:t>
            </a:r>
            <a:endParaRPr b="1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2176100" y="3039350"/>
            <a:ext cx="6114600" cy="2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225" name="Google Shape;225;p29"/>
          <p:cNvSpPr txBox="1"/>
          <p:nvPr/>
        </p:nvSpPr>
        <p:spPr>
          <a:xfrm>
            <a:off x="194050" y="1115475"/>
            <a:ext cx="8574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series of experiments were conducted using a paired MRI-CT dataset to identify an optimal training configuration for the Pix2Pix framework. Performance was evaluated using Peak Signal-to-Noise Ratio (PSNR), Structural Similarity Index (SSIM), and Mean Absolute Error (MAE). The experimental setups are detailed below, progressing from a baseline to exploratory tests and culminating in a two-phase fine-tuning strategy.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7446200" y="-472975"/>
            <a:ext cx="698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5" y="2494275"/>
            <a:ext cx="8173849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222750" y="289525"/>
            <a:ext cx="84774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/>
              <a:t>Experiment 1 : Baseline Pix2Pix</a:t>
            </a:r>
            <a:endParaRPr sz="2500" b="1"/>
          </a:p>
        </p:txBody>
      </p:sp>
      <p:sp>
        <p:nvSpPr>
          <p:cNvPr id="232" name="Google Shape;232;p30"/>
          <p:cNvSpPr txBox="1"/>
          <p:nvPr/>
        </p:nvSpPr>
        <p:spPr>
          <a:xfrm>
            <a:off x="293625" y="921675"/>
            <a:ext cx="864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400200" y="3663900"/>
            <a:ext cx="853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67400" y="728375"/>
            <a:ext cx="853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To establish the performance benchmark for a standard model.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Method: We trained the original Pix2Pix architecture using L1 loss with a 1:1 G:D ratio for a full 81 epochs.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Finding: This model set the "gold standard" for our project. It achieved the best overall metrics from a single training run, with a PSNR of 34.75, an SSIM of 0.954, and a low MAE of 13.22. All other experiments were measured against this strong baseline.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67400" y="2391900"/>
            <a:ext cx="8662800" cy="2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Experiment 2: G:D Ratio Test (2:1)</a:t>
            </a:r>
            <a:endParaRPr sz="2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To explore if an accelerated G:D ratio could improve training speed.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Method: We trained the standard model for a short 10-epoch run but increased the generator's training frequency with a 2:1 G:D ratio.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Finding: This was an exploratory test that yielded a PSNR of 32.35, an SSIM of 0.930, and an MAE of 17.56. It provided a useful data point when compared to the more aggressive 3:1 ratio test, helping to inform our later, more complex experiments.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327575" y="279400"/>
            <a:ext cx="8390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latin typeface="Lato"/>
                <a:ea typeface="Lato"/>
                <a:cs typeface="Lato"/>
                <a:sym typeface="Lato"/>
              </a:rPr>
              <a:t>Experiment 3: Two-Phase (L1 → Charbonnier)</a:t>
            </a:r>
            <a:endParaRPr sz="25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body" idx="1"/>
          </p:nvPr>
        </p:nvSpPr>
        <p:spPr>
          <a:xfrm>
            <a:off x="327575" y="719375"/>
            <a:ext cx="8390100" cy="4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9"/>
              <a:t>Goal: To test if an aggressive L1 "kickstart" could effectively prime the model for a more robust Charbonnier training phase.</a:t>
            </a:r>
            <a:endParaRPr sz="1829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/>
              <a:t>Method: This was a two-phase strategy. Phase 1 used L1 loss with a 3:1 ratio for 10 epochs. Phase 2 switched to Charbonnier loss with a 2:1 ratio for 35 epochs.</a:t>
            </a:r>
            <a:endParaRPr sz="1829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/>
              <a:t>Key Finding: This strategy produced strong intermediate results, with a PSNR of 33.35, SSIM of 0.940, and MAE of 16.05. However, it was ultimately outperformed by our E6 strategy, suggesting that starting with Charbonnier loss from the beginning yields a better foundation.</a:t>
            </a:r>
            <a:endParaRPr sz="1829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 </a:t>
            </a:r>
            <a:r>
              <a:rPr lang="en-GB" sz="3248" b="1"/>
              <a:t>Experiment 4: Charbonnier Test (ε=1e-4)</a:t>
            </a:r>
            <a:endParaRPr sz="3248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/>
              <a:t>Goal: To evaluate the performance of the Charbonnier loss with a specific epsilon and an accelerated training ratio.</a:t>
            </a:r>
            <a:endParaRPr sz="1829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/>
              <a:t>Method: We trained the model for 20 epochs using Charbonnier loss (ε=1e-4) combined with a 2:1 G:D ratio.</a:t>
            </a:r>
            <a:endParaRPr sz="1829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/>
              <a:t>Key Finding: This configuration proved to be highly efficient. It produced excellent results for such a short run, with a PSNR of 33.81, an SSIM of 0.946, and an MAE of 14.68, confirming the benefits of the Charbonnier loss.</a:t>
            </a:r>
            <a:endParaRPr sz="1829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2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1261</Words>
  <Application>Microsoft Office PowerPoint</Application>
  <PresentationFormat>On-screen Show (16:9)</PresentationFormat>
  <Paragraphs>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Montserrat</vt:lpstr>
      <vt:lpstr>Lato</vt:lpstr>
      <vt:lpstr>Arial</vt:lpstr>
      <vt:lpstr>Focus</vt:lpstr>
      <vt:lpstr>Project Title : MRI-to-Synthetic CT Brain Scan Translation</vt:lpstr>
      <vt:lpstr>Project Overview</vt:lpstr>
      <vt:lpstr>Project Introduction</vt:lpstr>
      <vt:lpstr>MRI vs CT Intensity Distribution &amp; Relationship</vt:lpstr>
      <vt:lpstr>MRI with CT Boundaries Visualization</vt:lpstr>
      <vt:lpstr>Modality Contrasts (Absolute Difference=MRI_slice-CT_slice)</vt:lpstr>
      <vt:lpstr>Methods and Experiments</vt:lpstr>
      <vt:lpstr>Experiment 1 : Baseline Pix2Pix</vt:lpstr>
      <vt:lpstr>Experiment 3: Two-Phase (L1 → Charbonnier) </vt:lpstr>
      <vt:lpstr>Experiment 5 : Charbonnier Test (ε=1e-6)</vt:lpstr>
      <vt:lpstr>Experiment 6 :  Two-Phase Fine-Tuning   (Winning Model)</vt:lpstr>
      <vt:lpstr>PowerPoint Presentation</vt:lpstr>
      <vt:lpstr>PowerPoint Presentation</vt:lpstr>
      <vt:lpstr>Quantitative Results Summary</vt:lpstr>
      <vt:lpstr>Analysis and Interpretation </vt:lpstr>
      <vt:lpstr>Conclusion &amp; 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Vishal Kumar</cp:lastModifiedBy>
  <cp:revision>1</cp:revision>
  <dcterms:modified xsi:type="dcterms:W3CDTF">2025-09-24T17:34:44Z</dcterms:modified>
</cp:coreProperties>
</file>